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70" r:id="rId5"/>
    <p:sldId id="259" r:id="rId6"/>
    <p:sldId id="269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68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1" d="100"/>
          <a:sy n="61" d="100"/>
        </p:scale>
        <p:origin x="-1728" y="-120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4" name="Shape 16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6114490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3" name="Shape 113"/>
          <p:cNvSpPr>
            <a:spLocks noGrp="1"/>
          </p:cNvSpPr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4" name="Shape 1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24" name="Shape 124"/>
          <p:cNvSpPr>
            <a:spLocks noGrp="1"/>
          </p:cNvSpPr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125" name="Shape 12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Quote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33" name="Shape 133"/>
          <p:cNvSpPr>
            <a:spLocks noGrp="1"/>
          </p:cNvSpPr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Shape 134"/>
          <p:cNvSpPr>
            <a:spLocks noGrp="1"/>
          </p:cNvSpPr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Johnny Appleseed</a:t>
            </a:r>
          </a:p>
        </p:txBody>
      </p:sp>
      <p:sp>
        <p:nvSpPr>
          <p:cNvPr id="135" name="Shape 1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3" name="Shape 14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35" name="Shape 35"/>
          <p:cNvSpPr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>
            <a:spLocks noGrp="1"/>
          </p:cNvSpPr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Vertical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 cap="all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Fantasy football</a:t>
            </a:r>
          </a:p>
        </p:txBody>
      </p:sp>
      <p:sp>
        <p:nvSpPr>
          <p:cNvPr id="72" name="Shape 7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3" name="Shape 7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82" name="Shape 8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3" name="Shape 8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/>
          </p:cNvSpPr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2400" cap="all" spc="12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r>
              <a:t>Text</a:t>
            </a:r>
          </a:p>
        </p:txBody>
      </p:sp>
      <p:sp>
        <p:nvSpPr>
          <p:cNvPr id="92" name="Shape 92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ransition xmlns:p14="http://schemas.microsoft.com/office/powerpoint/2010/main" spd="med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Fantasy football</a:t>
            </a:r>
          </a:p>
        </p:txBody>
      </p:sp>
      <p:sp>
        <p:nvSpPr>
          <p:cNvPr id="167" name="Shape 16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67359">
              <a:spcBef>
                <a:spcPts val="2200"/>
              </a:spcBef>
              <a:defRPr sz="4800"/>
            </a:pPr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69" name="Fantasy-Football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4184"/>
            <a:ext cx="13004801" cy="7775787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Shape 170"/>
          <p:cNvSpPr/>
          <p:nvPr/>
        </p:nvSpPr>
        <p:spPr>
          <a:xfrm>
            <a:off x="19049" y="7276677"/>
            <a:ext cx="12966701" cy="2659380"/>
          </a:xfrm>
          <a:prstGeom prst="rect">
            <a:avLst/>
          </a:prstGeom>
          <a:blipFill>
            <a:blip r:embed="rId3"/>
          </a:blipFill>
          <a:ln w="38100">
            <a:solidFill>
              <a:srgbClr val="0000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r">
              <a:lnSpc>
                <a:spcPct val="80000"/>
              </a:lnSpc>
              <a:spcBef>
                <a:spcPts val="0"/>
              </a:spcBef>
              <a:defRPr sz="3200" cap="all">
                <a:solidFill>
                  <a:srgbClr val="FFFFFF"/>
                </a:solidFill>
                <a:latin typeface="ヒラギノ角ゴ Std"/>
                <a:ea typeface="ヒラギノ角ゴ Std"/>
                <a:cs typeface="ヒラギノ角ゴ Std"/>
                <a:sym typeface="ヒラギノ角ゴ Std"/>
              </a:defRPr>
            </a:pPr>
            <a:endParaRPr/>
          </a:p>
          <a:p>
            <a:pPr lvl="1" algn="r">
              <a:lnSpc>
                <a:spcPct val="80000"/>
              </a:lnSpc>
              <a:spcBef>
                <a:spcPts val="0"/>
              </a:spcBef>
              <a:defRPr sz="3200" cap="all">
                <a:solidFill>
                  <a:srgbClr val="FFFFFF"/>
                </a:solidFill>
                <a:latin typeface="ヒラギノ角ゴ Std"/>
                <a:ea typeface="ヒラギノ角ゴ Std"/>
                <a:cs typeface="ヒラギノ角ゴ Std"/>
                <a:sym typeface="ヒラギノ角ゴ Std"/>
              </a:defRPr>
            </a:pPr>
            <a:endParaRPr/>
          </a:p>
          <a:p>
            <a:pPr lvl="1" algn="r">
              <a:lnSpc>
                <a:spcPct val="80000"/>
              </a:lnSpc>
              <a:spcBef>
                <a:spcPts val="0"/>
              </a:spcBef>
              <a:defRPr sz="3200" cap="all">
                <a:solidFill>
                  <a:srgbClr val="FFFFFF"/>
                </a:solidFill>
                <a:latin typeface="ヒラギノ角ゴ Std"/>
                <a:ea typeface="ヒラギノ角ゴ Std"/>
                <a:cs typeface="ヒラギノ角ゴ Std"/>
                <a:sym typeface="ヒラギノ角ゴ Std"/>
              </a:defRPr>
            </a:pPr>
            <a:endParaRPr/>
          </a:p>
          <a:p>
            <a:pPr lvl="1" algn="r">
              <a:lnSpc>
                <a:spcPct val="80000"/>
              </a:lnSpc>
              <a:spcBef>
                <a:spcPts val="0"/>
              </a:spcBef>
              <a:defRPr sz="3200" cap="all">
                <a:solidFill>
                  <a:srgbClr val="FFFFFF"/>
                </a:solidFill>
                <a:latin typeface="ヒラギノ角ゴ Std"/>
                <a:ea typeface="ヒラギノ角ゴ Std"/>
                <a:cs typeface="ヒラギノ角ゴ Std"/>
                <a:sym typeface="ヒラギノ角ゴ Std"/>
              </a:defRPr>
            </a:pP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4088586" y="7508630"/>
            <a:ext cx="4298571" cy="2195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defRPr sz="3200">
                <a:solidFill>
                  <a:srgbClr val="FFFFFF"/>
                </a:solidFill>
                <a:latin typeface="ヒラギノ角ゴ Std"/>
                <a:ea typeface="ヒラギノ角ゴ Std"/>
                <a:cs typeface="ヒラギノ角ゴ Std"/>
                <a:sym typeface="ヒラギノ角ゴ Std"/>
              </a:defRPr>
            </a:pPr>
            <a:r>
              <a:rPr lang="en-US" dirty="0" smtClean="0">
                <a:latin typeface="Helvetica Neue"/>
                <a:cs typeface="Helvetica Neue"/>
              </a:rPr>
              <a:t>De Anza College</a:t>
            </a:r>
            <a:endParaRPr dirty="0">
              <a:latin typeface="Helvetica Neue"/>
              <a:cs typeface="Helvetica Neue"/>
            </a:endParaRPr>
          </a:p>
          <a:p>
            <a:pPr algn="ctr">
              <a:defRPr sz="3200">
                <a:solidFill>
                  <a:srgbClr val="FFFFFF"/>
                </a:solidFill>
                <a:latin typeface="ヒラギノ角ゴ Std"/>
                <a:ea typeface="ヒラギノ角ゴ Std"/>
                <a:cs typeface="ヒラギノ角ゴ Std"/>
                <a:sym typeface="ヒラギノ角ゴ Std"/>
              </a:defRPr>
            </a:pPr>
            <a:r>
              <a:rPr lang="en-US" dirty="0">
                <a:latin typeface="Helvetica Neue"/>
                <a:cs typeface="Helvetica Neue"/>
              </a:rPr>
              <a:t>CIS 22C – Spring 2016</a:t>
            </a:r>
          </a:p>
          <a:p>
            <a:pPr algn="ctr">
              <a:defRPr sz="3200">
                <a:solidFill>
                  <a:srgbClr val="FFFFFF"/>
                </a:solidFill>
                <a:latin typeface="ヒラギノ角ゴ Std"/>
                <a:ea typeface="ヒラギノ角ゴ Std"/>
                <a:cs typeface="ヒラギノ角ゴ Std"/>
                <a:sym typeface="ヒラギノ角ゴ Std"/>
              </a:defRPr>
            </a:pPr>
            <a:r>
              <a:rPr dirty="0" smtClean="0">
                <a:latin typeface="Helvetica Neue"/>
                <a:cs typeface="Helvetica Neue"/>
              </a:rPr>
              <a:t>Team </a:t>
            </a:r>
            <a:r>
              <a:rPr dirty="0">
                <a:latin typeface="Helvetica Neue"/>
                <a:cs typeface="Helvetica Neue"/>
              </a:rPr>
              <a:t>4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Fantasy football</a:t>
            </a:r>
          </a:p>
        </p:txBody>
      </p:sp>
      <p:sp>
        <p:nvSpPr>
          <p:cNvPr id="202" name="Shape 2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Hash</a:t>
            </a:r>
          </a:p>
        </p:txBody>
      </p:sp>
      <p:sp>
        <p:nvSpPr>
          <p:cNvPr id="203" name="Shape 2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int HashTable::hash(std::string key)</a:t>
            </a:r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/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{</a:t>
            </a:r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/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int index = 0;</a:t>
            </a:r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/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int sum = 0;</a:t>
            </a:r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/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for(unsigned i = 0; i &lt; key.length(); i++)</a:t>
            </a:r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/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    sum += (int) key[i]; //summing the ASCII values for each character in the string</a:t>
            </a:r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/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index = sum % TABLE_SIZE; //dividing the summed ASCII values by 35 &amp;&amp; storing remainder as my index</a:t>
            </a:r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/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return index;</a:t>
            </a:r>
          </a:p>
          <a:p>
            <a:pPr marL="0" indent="0" defTabSz="406908">
              <a:spcBef>
                <a:spcPts val="0"/>
              </a:spcBef>
              <a:buClrTx/>
              <a:buSzTx/>
              <a:buFontTx/>
              <a:buNone/>
              <a:defRPr sz="2136">
                <a:solidFill>
                  <a:srgbClr val="5BD1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}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Fantasy football</a:t>
            </a:r>
          </a:p>
        </p:txBody>
      </p:sp>
      <p:sp>
        <p:nvSpPr>
          <p:cNvPr id="206" name="Shape 20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rPr dirty="0"/>
              <a:t>Collision solution</a:t>
            </a:r>
          </a:p>
        </p:txBody>
      </p:sp>
      <p:sp>
        <p:nvSpPr>
          <p:cNvPr id="207" name="Shape 20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1000"/>
              </a:spcBef>
            </a:pPr>
            <a:r>
              <a:rPr lang="en-US" dirty="0"/>
              <a:t>Solve collisions using </a:t>
            </a:r>
            <a:r>
              <a:rPr lang="en-US" dirty="0" smtClean="0"/>
              <a:t>linked list </a:t>
            </a:r>
            <a:r>
              <a:rPr lang="en-US" dirty="0"/>
              <a:t>resolution:</a:t>
            </a:r>
          </a:p>
          <a:p>
            <a:pPr marL="0" indent="0">
              <a:spcBef>
                <a:spcPts val="1000"/>
              </a:spcBef>
              <a:buNone/>
            </a:pPr>
            <a:r>
              <a:rPr lang="en-US" dirty="0"/>
              <a:t>    the </a:t>
            </a:r>
            <a:r>
              <a:rPr lang="en-US" dirty="0" smtClean="0"/>
              <a:t>most </a:t>
            </a:r>
            <a:r>
              <a:rPr lang="en-US" dirty="0"/>
              <a:t>time-</a:t>
            </a:r>
            <a:r>
              <a:rPr lang="en-US" dirty="0" smtClean="0"/>
              <a:t>efficient, and simplest scheme</a:t>
            </a:r>
          </a:p>
          <a:p>
            <a:pPr marL="0" indent="0">
              <a:spcBef>
                <a:spcPts val="1000"/>
              </a:spcBef>
              <a:buNone/>
            </a:pPr>
            <a:endParaRPr lang="en-US" dirty="0"/>
          </a:p>
          <a:p>
            <a:pPr>
              <a:spcBef>
                <a:spcPts val="1000"/>
              </a:spcBef>
            </a:pPr>
            <a:r>
              <a:rPr lang="en-US" dirty="0"/>
              <a:t>The </a:t>
            </a:r>
            <a:r>
              <a:rPr lang="en-US" dirty="0" smtClean="0"/>
              <a:t>linked list </a:t>
            </a:r>
            <a:r>
              <a:rPr lang="en-US" dirty="0"/>
              <a:t>data is </a:t>
            </a:r>
            <a:r>
              <a:rPr lang="en-US" dirty="0" smtClean="0"/>
              <a:t>maintained in sorted order</a:t>
            </a:r>
          </a:p>
          <a:p>
            <a:pPr lvl="1">
              <a:spcBef>
                <a:spcPts val="1000"/>
              </a:spcBef>
            </a:pPr>
            <a:r>
              <a:rPr lang="en-US" dirty="0" smtClean="0">
                <a:sym typeface="Wingdings"/>
              </a:rPr>
              <a:t>data is maintained alphabetically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Fantasy football</a:t>
            </a:r>
          </a:p>
        </p:txBody>
      </p:sp>
      <p:sp>
        <p:nvSpPr>
          <p:cNvPr id="210" name="Shape 2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run the program</a:t>
            </a:r>
          </a:p>
        </p:txBody>
      </p:sp>
      <p:sp>
        <p:nvSpPr>
          <p:cNvPr id="211" name="Shape 2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Fantasy football</a:t>
            </a:r>
          </a:p>
        </p:txBody>
      </p:sp>
      <p:sp>
        <p:nvSpPr>
          <p:cNvPr id="218" name="Shape 2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q&amp;A</a:t>
            </a:r>
          </a:p>
        </p:txBody>
      </p:sp>
      <p:sp>
        <p:nvSpPr>
          <p:cNvPr id="219" name="Shape 2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Fantasy football</a:t>
            </a:r>
          </a:p>
        </p:txBody>
      </p:sp>
      <p:sp>
        <p:nvSpPr>
          <p:cNvPr id="222" name="Shape 2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t>conclusion</a:t>
            </a:r>
          </a:p>
        </p:txBody>
      </p:sp>
      <p:sp>
        <p:nvSpPr>
          <p:cNvPr id="223" name="Shape 2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/>
          </p:cNvSpPr>
          <p:nvPr>
            <p:ph type="ctrTitle"/>
          </p:nvPr>
        </p:nvSpPr>
        <p:spPr>
          <a:xfrm>
            <a:off x="8229600" y="1207489"/>
            <a:ext cx="4434351" cy="7869501"/>
          </a:xfrm>
          <a:prstGeom prst="rect">
            <a:avLst/>
          </a:prstGeom>
        </p:spPr>
        <p:txBody>
          <a:bodyPr/>
          <a:lstStyle/>
          <a:p>
            <a:pPr algn="ctr">
              <a:defRPr sz="6000"/>
            </a:pPr>
            <a:r>
              <a:rPr lang="en-US" dirty="0"/>
              <a:t/>
            </a:r>
            <a:br>
              <a:rPr lang="en-US" dirty="0"/>
            </a:br>
            <a:r>
              <a:rPr dirty="0" smtClean="0"/>
              <a:t>Team </a:t>
            </a:r>
            <a:r>
              <a:rPr lang="en-US" dirty="0" smtClean="0"/>
              <a:t>4 </a:t>
            </a:r>
            <a:br>
              <a:rPr lang="en-US" dirty="0" smtClean="0"/>
            </a:br>
            <a:r>
              <a:rPr dirty="0" smtClean="0"/>
              <a:t>Member</a:t>
            </a:r>
            <a:r>
              <a:rPr lang="en-US" dirty="0" smtClean="0"/>
              <a:t>s</a:t>
            </a:r>
            <a:endParaRPr dirty="0"/>
          </a:p>
          <a:p>
            <a:pPr>
              <a:defRPr sz="6000"/>
            </a:pPr>
            <a:r>
              <a:rPr lang="en-US" dirty="0" smtClean="0"/>
              <a:t/>
            </a:r>
            <a:br>
              <a:rPr lang="en-US" dirty="0" smtClean="0"/>
            </a:br>
            <a:endParaRPr dirty="0"/>
          </a:p>
          <a:p>
            <a:pPr algn="ctr">
              <a:defRPr sz="6000"/>
            </a:pPr>
            <a:r>
              <a:rPr dirty="0"/>
              <a:t>Kevin Nguyen</a:t>
            </a:r>
          </a:p>
          <a:p>
            <a:pPr algn="ctr">
              <a:defRPr sz="6000"/>
            </a:pPr>
            <a:r>
              <a:rPr dirty="0"/>
              <a:t>ka u ieong</a:t>
            </a:r>
          </a:p>
          <a:p>
            <a:pPr algn="ctr">
              <a:defRPr sz="6000"/>
            </a:pPr>
            <a:r>
              <a:rPr dirty="0"/>
              <a:t>bret farley</a:t>
            </a:r>
          </a:p>
          <a:p>
            <a:pPr algn="ctr">
              <a:defRPr sz="6000"/>
            </a:pPr>
            <a:r>
              <a:rPr dirty="0"/>
              <a:t>minting ye</a:t>
            </a:r>
          </a:p>
          <a:p>
            <a:pPr algn="ctr">
              <a:lnSpc>
                <a:spcPct val="100000"/>
              </a:lnSpc>
              <a:defRPr sz="2400" cap="none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dirty="0"/>
          </a:p>
        </p:txBody>
      </p:sp>
      <p:pic>
        <p:nvPicPr>
          <p:cNvPr id="175" name="fantasyfootballbabyblue_fullpic.png"/>
          <p:cNvPicPr>
            <a:picLocks noChangeAspect="1"/>
          </p:cNvPicPr>
          <p:nvPr/>
        </p:nvPicPr>
        <p:blipFill>
          <a:blip r:embed="rId2">
            <a:extLst/>
          </a:blip>
          <a:srcRect l="21485" t="2114" r="20428"/>
          <a:stretch>
            <a:fillRect/>
          </a:stretch>
        </p:blipFill>
        <p:spPr>
          <a:xfrm>
            <a:off x="0" y="-88821"/>
            <a:ext cx="8030759" cy="98424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/>
          </p:cNvSpPr>
          <p:nvPr>
            <p:ph type="title"/>
          </p:nvPr>
        </p:nvSpPr>
        <p:spPr>
          <a:xfrm>
            <a:off x="406400" y="317039"/>
            <a:ext cx="12192000" cy="1410920"/>
          </a:xfrm>
          <a:prstGeom prst="rect">
            <a:avLst/>
          </a:prstGeom>
        </p:spPr>
        <p:txBody>
          <a:bodyPr>
            <a:noAutofit/>
          </a:bodyPr>
          <a:lstStyle>
            <a:lvl1pPr defTabSz="467359">
              <a:spcBef>
                <a:spcPts val="2200"/>
              </a:spcBef>
              <a:defRPr sz="4800"/>
            </a:lvl1pPr>
          </a:lstStyle>
          <a:p>
            <a:pPr algn="ctr"/>
            <a:r>
              <a:rPr sz="11500" dirty="0"/>
              <a:t>Why </a:t>
            </a:r>
            <a:r>
              <a:rPr lang="en-US" sz="11500" dirty="0" smtClean="0"/>
              <a:t>Fantasy Football</a:t>
            </a:r>
            <a:r>
              <a:rPr sz="11500" dirty="0" smtClean="0"/>
              <a:t>?</a:t>
            </a:r>
            <a:endParaRPr sz="11500" dirty="0"/>
          </a:p>
        </p:txBody>
      </p:sp>
      <p:sp>
        <p:nvSpPr>
          <p:cNvPr id="2" name="TextBox 1"/>
          <p:cNvSpPr txBox="1"/>
          <p:nvPr/>
        </p:nvSpPr>
        <p:spPr>
          <a:xfrm>
            <a:off x="791167" y="3974989"/>
            <a:ext cx="3414508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7" name="Shape 179"/>
          <p:cNvSpPr>
            <a:spLocks noGrp="1"/>
          </p:cNvSpPr>
          <p:nvPr>
            <p:ph type="body" idx="1"/>
          </p:nvPr>
        </p:nvSpPr>
        <p:spPr>
          <a:xfrm>
            <a:off x="406400" y="1727958"/>
            <a:ext cx="12192000" cy="7786225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Each fantasy football team is made up of real NFL players</a:t>
            </a:r>
          </a:p>
          <a:p>
            <a:r>
              <a:rPr lang="en-US" dirty="0" smtClean="0"/>
              <a:t>Player stats in real games correlate to fantasy points</a:t>
            </a:r>
          </a:p>
          <a:p>
            <a:r>
              <a:rPr lang="en-US" dirty="0" smtClean="0"/>
              <a:t>Whoever has more fantasy points wins the “game”</a:t>
            </a:r>
            <a:endParaRPr lang="en-US" dirty="0"/>
          </a:p>
          <a:p>
            <a:r>
              <a:rPr lang="en-US" dirty="0" smtClean="0"/>
              <a:t>HUGE amounts of player stats to track and calculate</a:t>
            </a:r>
            <a:endParaRPr lang="en-US" dirty="0"/>
          </a:p>
          <a:p>
            <a:r>
              <a:rPr lang="en-US" sz="2400" dirty="0" smtClean="0"/>
              <a:t>Example: “</a:t>
            </a:r>
            <a:r>
              <a:rPr lang="en-US" sz="2400" dirty="0" err="1" smtClean="0"/>
              <a:t>Devonta</a:t>
            </a:r>
            <a:r>
              <a:rPr lang="en-US" sz="2400" dirty="0" smtClean="0"/>
              <a:t> Freeman” – </a:t>
            </a:r>
            <a:r>
              <a:rPr lang="en-US" sz="2400" dirty="0" err="1" smtClean="0"/>
              <a:t>Runningback</a:t>
            </a:r>
            <a:r>
              <a:rPr lang="en-US" sz="2400" dirty="0" smtClean="0"/>
              <a:t> for Atlanta Falcons</a:t>
            </a:r>
            <a:endParaRPr lang="en-US" sz="2400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pPr marL="0" marR="45720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3539429" y="1040939"/>
            <a:ext cx="102592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68767" y="1040939"/>
            <a:ext cx="102592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838787"/>
              </a:solidFill>
              <a:effectLst/>
              <a:uFillTx/>
              <a:latin typeface="Avenir Next Medium"/>
              <a:ea typeface="Avenir Next Medium"/>
              <a:cs typeface="Avenir Next Medium"/>
              <a:sym typeface="Avenir Next Medium"/>
            </a:endParaRPr>
          </a:p>
        </p:txBody>
      </p:sp>
      <p:pic>
        <p:nvPicPr>
          <p:cNvPr id="11" name="Picture 1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6095671"/>
            <a:ext cx="12192000" cy="2918861"/>
          </a:xfrm>
          <a:prstGeom prst="rect">
            <a:avLst/>
          </a:prstGeom>
          <a:noFill/>
        </p:spPr>
      </p:pic>
    </p:spTree>
  </p:cSld>
  <p:clrMapOvr>
    <a:masterClrMapping/>
  </p:clrMapOvr>
  <p:transition xmlns:p14="http://schemas.microsoft.com/office/powerpoint/2010/main"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06400" y="2701562"/>
            <a:ext cx="12192000" cy="2315765"/>
          </a:xfrm>
        </p:spPr>
        <p:txBody>
          <a:bodyPr/>
          <a:lstStyle/>
          <a:p>
            <a:r>
              <a:rPr lang="en-US" dirty="0"/>
              <a:t>In 2015, there are 56.8 million people playing fantasy sports in the USA and Canada.</a:t>
            </a:r>
          </a:p>
          <a:p>
            <a:r>
              <a:rPr lang="en-US" dirty="0"/>
              <a:t>The $70 Billion Fantasy Football Market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hape 178"/>
          <p:cNvSpPr txBox="1">
            <a:spLocks/>
          </p:cNvSpPr>
          <p:nvPr/>
        </p:nvSpPr>
        <p:spPr>
          <a:xfrm>
            <a:off x="406400" y="264375"/>
            <a:ext cx="12192000" cy="1410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marL="0" marR="0" indent="0" algn="l" defTabSz="467359" rtl="0" latinLnBrk="0">
              <a:lnSpc>
                <a:spcPct val="80000"/>
              </a:lnSpc>
              <a:spcBef>
                <a:spcPts val="2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1pPr>
            <a:lvl2pPr marL="0" marR="0" indent="228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2pPr>
            <a:lvl3pPr marL="0" marR="0" indent="457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3pPr>
            <a:lvl4pPr marL="0" marR="0" indent="685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4pPr>
            <a:lvl5pPr marL="0" marR="0" indent="9144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5pPr>
            <a:lvl6pPr marL="0" marR="0" indent="11430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6pPr>
            <a:lvl7pPr marL="0" marR="0" indent="13716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7pPr>
            <a:lvl8pPr marL="0" marR="0" indent="16002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8pPr>
            <a:lvl9pPr marL="0" marR="0" indent="1828800" algn="l" defTabSz="584200" rtl="0" latinLnBrk="0">
              <a:lnSpc>
                <a:spcPct val="80000"/>
              </a:lnSpc>
              <a:spcBef>
                <a:spcPts val="28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 u="none" strike="noStrike" cap="all" spc="0" baseline="0">
                <a:ln>
                  <a:noFill/>
                </a:ln>
                <a:solidFill>
                  <a:schemeClr val="accent1"/>
                </a:solidFill>
                <a:uFillTx/>
                <a:latin typeface="+mn-lt"/>
                <a:ea typeface="+mn-ea"/>
                <a:cs typeface="+mn-cs"/>
                <a:sym typeface="DIN Condensed"/>
              </a:defRPr>
            </a:lvl9pPr>
          </a:lstStyle>
          <a:p>
            <a:pPr algn="ctr"/>
            <a:r>
              <a:rPr lang="en-US" sz="11500" dirty="0" smtClean="0"/>
              <a:t>Why Fantasy Football?</a:t>
            </a:r>
            <a:endParaRPr lang="en-US" sz="11500" dirty="0"/>
          </a:p>
        </p:txBody>
      </p:sp>
      <p:pic>
        <p:nvPicPr>
          <p:cNvPr id="7" name="08302012_fantasy_football_money_articl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6421" y="5466537"/>
            <a:ext cx="7621446" cy="428706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25840968"/>
      </p:ext>
    </p:extLst>
  </p:cSld>
  <p:clrMapOvr>
    <a:masterClrMapping/>
  </p:clrMapOvr>
  <p:transition xmlns:p14="http://schemas.microsoft.com/office/powerpoint/2010/main"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fantasy_football.jpg"/>
          <p:cNvPicPr>
            <a:picLocks noChangeAspect="1"/>
          </p:cNvPicPr>
          <p:nvPr/>
        </p:nvPicPr>
        <p:blipFill>
          <a:blip r:embed="rId2">
            <a:alphaModFix amt="18061"/>
            <a:extLst/>
          </a:blip>
          <a:stretch>
            <a:fillRect/>
          </a:stretch>
        </p:blipFill>
        <p:spPr>
          <a:xfrm>
            <a:off x="93492" y="0"/>
            <a:ext cx="12911308" cy="9683482"/>
          </a:xfrm>
          <a:prstGeom prst="rect">
            <a:avLst/>
          </a:prstGeom>
          <a:ln w="76200">
            <a:solidFill>
              <a:srgbClr val="FFFFFF"/>
            </a:solidFill>
            <a:miter lim="400000"/>
          </a:ln>
        </p:spPr>
      </p:pic>
      <p:sp>
        <p:nvSpPr>
          <p:cNvPr id="185" name="Shape 185"/>
          <p:cNvSpPr>
            <a:spLocks noGrp="1"/>
          </p:cNvSpPr>
          <p:nvPr>
            <p:ph type="title"/>
          </p:nvPr>
        </p:nvSpPr>
        <p:spPr>
          <a:xfrm>
            <a:off x="406400" y="700057"/>
            <a:ext cx="12192000" cy="1273837"/>
          </a:xfrm>
          <a:prstGeom prst="rect">
            <a:avLst/>
          </a:prstGeom>
        </p:spPr>
        <p:txBody>
          <a:bodyPr>
            <a:noAutofit/>
          </a:bodyPr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rPr sz="7500" dirty="0"/>
              <a:t>A brief introduction of the program</a:t>
            </a:r>
          </a:p>
        </p:txBody>
      </p:sp>
      <p:sp>
        <p:nvSpPr>
          <p:cNvPr id="186" name="Shape 186"/>
          <p:cNvSpPr>
            <a:spLocks noGrp="1"/>
          </p:cNvSpPr>
          <p:nvPr>
            <p:ph type="body" idx="1"/>
          </p:nvPr>
        </p:nvSpPr>
        <p:spPr>
          <a:xfrm>
            <a:off x="406400" y="2019422"/>
            <a:ext cx="12192000" cy="683247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368934" indent="-368934" defTabSz="484886">
              <a:spcBef>
                <a:spcPts val="1100"/>
              </a:spcBef>
              <a:defRPr sz="2822"/>
            </a:pPr>
            <a:r>
              <a:rPr lang="en-US" dirty="0" smtClean="0">
                <a:solidFill>
                  <a:schemeClr val="tx1"/>
                </a:solidFill>
              </a:rPr>
              <a:t>Purpose: Database to store, retrieve, and sort players quickly</a:t>
            </a:r>
          </a:p>
          <a:p>
            <a:pPr marL="368934" indent="-368934" defTabSz="484886">
              <a:spcBef>
                <a:spcPts val="1100"/>
              </a:spcBef>
              <a:defRPr sz="2822"/>
            </a:pPr>
            <a:r>
              <a:rPr lang="en-US" dirty="0" smtClean="0">
                <a:solidFill>
                  <a:schemeClr val="tx1"/>
                </a:solidFill>
              </a:rPr>
              <a:t>Currently limited to just running backs; but will be able to expand to other positions</a:t>
            </a:r>
          </a:p>
          <a:p>
            <a:pPr marL="368934" indent="-368934" defTabSz="484886">
              <a:spcBef>
                <a:spcPts val="1100"/>
              </a:spcBef>
              <a:defRPr sz="2822"/>
            </a:pPr>
            <a:endParaRPr lang="en-US" dirty="0" smtClean="0">
              <a:solidFill>
                <a:schemeClr val="tx1"/>
              </a:solidFill>
            </a:endParaRPr>
          </a:p>
          <a:p>
            <a:pPr marL="368934" indent="-368934" defTabSz="484886">
              <a:spcBef>
                <a:spcPts val="1100"/>
              </a:spcBef>
              <a:defRPr sz="2822"/>
            </a:pPr>
            <a:r>
              <a:rPr lang="en-US" dirty="0" smtClean="0">
                <a:solidFill>
                  <a:schemeClr val="tx1"/>
                </a:solidFill>
              </a:rPr>
              <a:t>Functions:</a:t>
            </a:r>
          </a:p>
          <a:p>
            <a:pPr marL="813434" lvl="1" indent="-368934" defTabSz="484886">
              <a:spcBef>
                <a:spcPts val="1100"/>
              </a:spcBef>
              <a:defRPr sz="2822"/>
            </a:pPr>
            <a:r>
              <a:rPr dirty="0" smtClean="0">
                <a:solidFill>
                  <a:schemeClr val="tx1"/>
                </a:solidFill>
              </a:rPr>
              <a:t>Add </a:t>
            </a:r>
            <a:r>
              <a:rPr dirty="0">
                <a:solidFill>
                  <a:schemeClr val="tx1"/>
                </a:solidFill>
              </a:rPr>
              <a:t>new data</a:t>
            </a:r>
          </a:p>
          <a:p>
            <a:pPr marL="813434" lvl="1" indent="-368934" defTabSz="484886">
              <a:spcBef>
                <a:spcPts val="1100"/>
              </a:spcBef>
              <a:defRPr sz="2822"/>
            </a:pPr>
            <a:r>
              <a:rPr dirty="0">
                <a:solidFill>
                  <a:schemeClr val="tx1"/>
                </a:solidFill>
              </a:rPr>
              <a:t>Delete data</a:t>
            </a:r>
          </a:p>
          <a:p>
            <a:pPr marL="813434" lvl="1" indent="-368934" defTabSz="484886">
              <a:spcBef>
                <a:spcPts val="1100"/>
              </a:spcBef>
              <a:defRPr sz="2822"/>
            </a:pPr>
            <a:r>
              <a:rPr dirty="0">
                <a:solidFill>
                  <a:schemeClr val="tx1"/>
                </a:solidFill>
              </a:rPr>
              <a:t>Find data</a:t>
            </a:r>
          </a:p>
          <a:p>
            <a:pPr marL="813434" lvl="1" indent="-368934" defTabSz="484886">
              <a:spcBef>
                <a:spcPts val="1100"/>
              </a:spcBef>
              <a:defRPr sz="2822"/>
            </a:pPr>
            <a:r>
              <a:rPr dirty="0">
                <a:solidFill>
                  <a:schemeClr val="tx1"/>
                </a:solidFill>
              </a:rPr>
              <a:t>List hash sequence</a:t>
            </a:r>
          </a:p>
          <a:p>
            <a:pPr marL="813434" lvl="1" indent="-368934" defTabSz="484886">
              <a:spcBef>
                <a:spcPts val="1100"/>
              </a:spcBef>
              <a:defRPr sz="2822"/>
            </a:pPr>
            <a:r>
              <a:rPr dirty="0">
                <a:solidFill>
                  <a:schemeClr val="tx1"/>
                </a:solidFill>
              </a:rPr>
              <a:t>List sorted data</a:t>
            </a:r>
          </a:p>
          <a:p>
            <a:pPr marL="813434" lvl="1" indent="-368934" defTabSz="484886">
              <a:spcBef>
                <a:spcPts val="1100"/>
              </a:spcBef>
              <a:defRPr sz="2822"/>
            </a:pPr>
            <a:r>
              <a:rPr dirty="0">
                <a:solidFill>
                  <a:schemeClr val="tx1"/>
                </a:solidFill>
              </a:rPr>
              <a:t>Print indented tree</a:t>
            </a:r>
          </a:p>
          <a:p>
            <a:pPr marL="813434" lvl="1" indent="-368934" defTabSz="484886">
              <a:spcBef>
                <a:spcPts val="1100"/>
              </a:spcBef>
              <a:defRPr sz="2822"/>
            </a:pPr>
            <a:r>
              <a:rPr dirty="0">
                <a:solidFill>
                  <a:schemeClr val="tx1"/>
                </a:solidFill>
              </a:rPr>
              <a:t>Print efficiency</a:t>
            </a:r>
          </a:p>
          <a:p>
            <a:pPr marL="813434" lvl="1" indent="-368934" defTabSz="484886">
              <a:spcBef>
                <a:spcPts val="1100"/>
              </a:spcBef>
              <a:defRPr sz="2822"/>
            </a:pPr>
            <a:r>
              <a:rPr lang="en-US" dirty="0" smtClean="0">
                <a:solidFill>
                  <a:schemeClr val="tx1"/>
                </a:solidFill>
              </a:rPr>
              <a:t>Compare players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60691" y="81974"/>
            <a:ext cx="8837756" cy="192213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Assignments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>
          <a:xfrm>
            <a:off x="406400" y="1566911"/>
            <a:ext cx="12192000" cy="7557218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 smtClean="0"/>
              <a:t>Kevin – Team Lead</a:t>
            </a:r>
          </a:p>
          <a:p>
            <a:pPr marL="457200" lvl="4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Program Integration</a:t>
            </a:r>
          </a:p>
          <a:p>
            <a:pPr marL="457200" lvl="4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Code Main Menu (</a:t>
            </a:r>
            <a:r>
              <a:rPr lang="en-US" sz="1800" dirty="0" err="1" smtClean="0"/>
              <a:t>main.cpp</a:t>
            </a:r>
            <a:r>
              <a:rPr lang="en-US" sz="1800" dirty="0" smtClean="0"/>
              <a:t>)</a:t>
            </a:r>
          </a:p>
          <a:p>
            <a:pPr marL="457200" lvl="4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Assist HASH/BST coding and creating structure chart</a:t>
            </a:r>
          </a:p>
          <a:p>
            <a:pPr marL="457200" lvl="4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Create Test Demonstration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 smtClean="0"/>
              <a:t>Johnny – I/O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File input/output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User input/output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Program Integration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 smtClean="0"/>
              <a:t>Minting – HASH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Code hash table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Create DSD and structure chart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3200" dirty="0" smtClean="0"/>
              <a:t>BRET – BST/AVL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Code BST/AVL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Data Record</a:t>
            </a:r>
          </a:p>
          <a:p>
            <a:pPr marL="457200" indent="-457200">
              <a:lnSpc>
                <a:spcPct val="100000"/>
              </a:lnSpc>
              <a:spcBef>
                <a:spcPts val="1200"/>
              </a:spcBef>
              <a:buFont typeface="Arial"/>
              <a:buChar char="•"/>
            </a:pPr>
            <a:r>
              <a:rPr lang="en-US" sz="1800" dirty="0" smtClean="0"/>
              <a:t>Presentation Outline</a:t>
            </a:r>
          </a:p>
        </p:txBody>
      </p:sp>
      <p:pic>
        <p:nvPicPr>
          <p:cNvPr id="6" name="Show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12929" y="4789290"/>
            <a:ext cx="7091871" cy="496431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200651862"/>
      </p:ext>
    </p:extLst>
  </p:cSld>
  <p:clrMapOvr>
    <a:masterClrMapping/>
  </p:clrMapOvr>
  <p:transition xmlns:p14="http://schemas.microsoft.com/office/powerpoint/2010/main"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Fantasy football</a:t>
            </a:r>
          </a:p>
        </p:txBody>
      </p:sp>
      <p:sp>
        <p:nvSpPr>
          <p:cNvPr id="189" name="Shape 1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r>
              <a:rPr dirty="0"/>
              <a:t>data structure diagram</a:t>
            </a:r>
          </a:p>
        </p:txBody>
      </p:sp>
      <p:sp>
        <p:nvSpPr>
          <p:cNvPr id="190" name="Shape 1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2" name="Picture 1" descr="data stru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flowchart_team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/>
          </p:cNvSpPr>
          <p:nvPr>
            <p:ph type="title"/>
          </p:nvPr>
        </p:nvSpPr>
        <p:spPr>
          <a:xfrm>
            <a:off x="406400" y="245935"/>
            <a:ext cx="12192000" cy="1482023"/>
          </a:xfrm>
          <a:prstGeom prst="rect">
            <a:avLst/>
          </a:prstGeom>
        </p:spPr>
        <p:txBody>
          <a:bodyPr>
            <a:noAutofit/>
          </a:bodyPr>
          <a:lstStyle>
            <a:lvl1pPr defTabSz="467359">
              <a:spcBef>
                <a:spcPts val="2200"/>
              </a:spcBef>
              <a:defRPr sz="4800"/>
            </a:lvl1pPr>
          </a:lstStyle>
          <a:p>
            <a:pPr algn="ctr"/>
            <a:r>
              <a:rPr sz="9600" dirty="0"/>
              <a:t>key design efficiencies</a:t>
            </a:r>
          </a:p>
        </p:txBody>
      </p:sp>
      <p:sp>
        <p:nvSpPr>
          <p:cNvPr id="199" name="Shape 199"/>
          <p:cNvSpPr>
            <a:spLocks noGrp="1"/>
          </p:cNvSpPr>
          <p:nvPr>
            <p:ph type="body" idx="1"/>
          </p:nvPr>
        </p:nvSpPr>
        <p:spPr>
          <a:xfrm>
            <a:off x="406400" y="2779958"/>
            <a:ext cx="12192000" cy="610870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Load Factor</a:t>
            </a:r>
            <a:r>
              <a:rPr lang="en-US" dirty="0" smtClean="0"/>
              <a:t>/Average </a:t>
            </a:r>
            <a:r>
              <a:rPr lang="en-US" dirty="0"/>
              <a:t>number of nodes in </a:t>
            </a:r>
            <a:r>
              <a:rPr lang="en-US" dirty="0" smtClean="0"/>
              <a:t>linked lists</a:t>
            </a:r>
            <a:r>
              <a:rPr lang="en-US" dirty="0"/>
              <a:t>: 1.724</a:t>
            </a:r>
          </a:p>
          <a:p>
            <a:r>
              <a:rPr lang="en-US" dirty="0"/>
              <a:t>Longest Linked List: 5</a:t>
            </a:r>
          </a:p>
          <a:p>
            <a:endParaRPr lang="en-US" dirty="0"/>
          </a:p>
          <a:p>
            <a:r>
              <a:rPr lang="en-US" dirty="0"/>
              <a:t>Easy and fast to compute</a:t>
            </a:r>
          </a:p>
          <a:p>
            <a:r>
              <a:rPr lang="en-US" dirty="0"/>
              <a:t>Place entries evenly throughout the hash </a:t>
            </a:r>
            <a:r>
              <a:rPr lang="en-US" dirty="0" smtClean="0"/>
              <a:t>table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 spd="slow"/>
</p:sld>
</file>

<file path=ppt/theme/theme1.xml><?xml version="1.0" encoding="utf-8"?>
<a:theme xmlns:a="http://schemas.openxmlformats.org/drawingml/2006/main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396</Words>
  <Application>Microsoft Macintosh PowerPoint</Application>
  <PresentationFormat>Custom</PresentationFormat>
  <Paragraphs>91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New_Template7</vt:lpstr>
      <vt:lpstr>PowerPoint Presentation</vt:lpstr>
      <vt:lpstr> Team 4  Members   Kevin Nguyen ka u ieong bret farley minting ye </vt:lpstr>
      <vt:lpstr>Why Fantasy Football?</vt:lpstr>
      <vt:lpstr>PowerPoint Presentation</vt:lpstr>
      <vt:lpstr>A brief introduction of the program</vt:lpstr>
      <vt:lpstr>Assignments</vt:lpstr>
      <vt:lpstr>data structure diagram</vt:lpstr>
      <vt:lpstr>PowerPoint Presentation</vt:lpstr>
      <vt:lpstr>key design efficiencies</vt:lpstr>
      <vt:lpstr>Hash</vt:lpstr>
      <vt:lpstr>Collision solution</vt:lpstr>
      <vt:lpstr>run the program</vt:lpstr>
      <vt:lpstr>q&amp;A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Kevin</cp:lastModifiedBy>
  <cp:revision>8</cp:revision>
  <dcterms:modified xsi:type="dcterms:W3CDTF">2016-06-16T20:07:27Z</dcterms:modified>
</cp:coreProperties>
</file>